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Raleway" charset="1" panose="00000000000000000000"/>
      <p:regular r:id="rId19"/>
    </p:embeddedFont>
    <p:embeddedFont>
      <p:font typeface="Asap" charset="1" panose="020F0504030202060203"/>
      <p:regular r:id="rId20"/>
    </p:embeddedFont>
    <p:embeddedFont>
      <p:font typeface="Calibri (MS) Bold" charset="1" panose="020F0702030404030204"/>
      <p:regular r:id="rId21"/>
    </p:embeddedFont>
    <p:embeddedFont>
      <p:font typeface="Raleway Bold" charset="1" panose="000000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jpeg>
</file>

<file path=ppt/media/image12.png>
</file>

<file path=ppt/media/image13.svg>
</file>

<file path=ppt/media/image14.jpeg>
</file>

<file path=ppt/media/image15.png>
</file>

<file path=ppt/media/image16.svg>
</file>

<file path=ppt/media/image17.jpeg>
</file>

<file path=ppt/media/image18.png>
</file>

<file path=ppt/media/image19.png>
</file>

<file path=ppt/media/image2.png>
</file>

<file path=ppt/media/image20.png>
</file>

<file path=ppt/media/image21.svg>
</file>

<file path=ppt/media/image22.jpeg>
</file>

<file path=ppt/media/image3.sv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7.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svg" Type="http://schemas.openxmlformats.org/officeDocument/2006/relationships/image"/><Relationship Id="rId4" Target="../media/image1.jpeg" Type="http://schemas.openxmlformats.org/officeDocument/2006/relationships/image"/><Relationship Id="rId5" Target="../media/image2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jpe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1.jpe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4.jpe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grpSp>
        <p:nvGrpSpPr>
          <p:cNvPr name="Group 4" id="4"/>
          <p:cNvGrpSpPr/>
          <p:nvPr/>
        </p:nvGrpSpPr>
        <p:grpSpPr>
          <a:xfrm rot="0">
            <a:off x="17138714" y="8947995"/>
            <a:ext cx="2093366" cy="2092652"/>
            <a:chOff x="0" y="0"/>
            <a:chExt cx="2791155" cy="2790203"/>
          </a:xfrm>
        </p:grpSpPr>
        <p:sp>
          <p:nvSpPr>
            <p:cNvPr name="Freeform 5" id="5"/>
            <p:cNvSpPr/>
            <p:nvPr/>
          </p:nvSpPr>
          <p:spPr>
            <a:xfrm flipH="false" flipV="false" rot="0">
              <a:off x="12700" y="12700"/>
              <a:ext cx="2765806" cy="2764790"/>
            </a:xfrm>
            <a:custGeom>
              <a:avLst/>
              <a:gdLst/>
              <a:ahLst/>
              <a:cxnLst/>
              <a:rect r="r" b="b" t="t" l="l"/>
              <a:pathLst>
                <a:path h="2764790" w="2765806">
                  <a:moveTo>
                    <a:pt x="0" y="1382395"/>
                  </a:moveTo>
                  <a:cubicBezTo>
                    <a:pt x="0" y="618871"/>
                    <a:pt x="619125" y="0"/>
                    <a:pt x="1382903" y="0"/>
                  </a:cubicBezTo>
                  <a:cubicBezTo>
                    <a:pt x="2146681" y="0"/>
                    <a:pt x="2765806" y="618871"/>
                    <a:pt x="2765806" y="1382395"/>
                  </a:cubicBezTo>
                  <a:cubicBezTo>
                    <a:pt x="2765806" y="2145919"/>
                    <a:pt x="2146681" y="2764790"/>
                    <a:pt x="1382903" y="2764790"/>
                  </a:cubicBezTo>
                  <a:cubicBezTo>
                    <a:pt x="619125" y="2764790"/>
                    <a:pt x="0" y="2145919"/>
                    <a:pt x="0" y="1382395"/>
                  </a:cubicBezTo>
                  <a:close/>
                </a:path>
              </a:pathLst>
            </a:custGeom>
            <a:solidFill>
              <a:srgbClr val="4A86E8">
                <a:alpha val="7059"/>
              </a:srgbClr>
            </a:solidFill>
          </p:spPr>
        </p:sp>
        <p:sp>
          <p:nvSpPr>
            <p:cNvPr name="Freeform 6" id="6"/>
            <p:cNvSpPr/>
            <p:nvPr/>
          </p:nvSpPr>
          <p:spPr>
            <a:xfrm flipH="false" flipV="false" rot="0">
              <a:off x="0" y="0"/>
              <a:ext cx="2791206" cy="2790190"/>
            </a:xfrm>
            <a:custGeom>
              <a:avLst/>
              <a:gdLst/>
              <a:ahLst/>
              <a:cxnLst/>
              <a:rect r="r" b="b" t="t" l="l"/>
              <a:pathLst>
                <a:path h="2790190" w="2791206">
                  <a:moveTo>
                    <a:pt x="0" y="1395095"/>
                  </a:moveTo>
                  <a:cubicBezTo>
                    <a:pt x="0" y="624586"/>
                    <a:pt x="624840" y="0"/>
                    <a:pt x="1395603" y="0"/>
                  </a:cubicBezTo>
                  <a:lnTo>
                    <a:pt x="1395603" y="12700"/>
                  </a:lnTo>
                  <a:lnTo>
                    <a:pt x="1395603" y="0"/>
                  </a:lnTo>
                  <a:cubicBezTo>
                    <a:pt x="2166366" y="0"/>
                    <a:pt x="2791206" y="624586"/>
                    <a:pt x="2791206" y="1395095"/>
                  </a:cubicBezTo>
                  <a:lnTo>
                    <a:pt x="2778506" y="1395095"/>
                  </a:lnTo>
                  <a:lnTo>
                    <a:pt x="2791206" y="1395095"/>
                  </a:lnTo>
                  <a:cubicBezTo>
                    <a:pt x="2791206" y="2165604"/>
                    <a:pt x="2166366" y="2790190"/>
                    <a:pt x="1395603" y="2790190"/>
                  </a:cubicBezTo>
                  <a:lnTo>
                    <a:pt x="1395603" y="2777490"/>
                  </a:lnTo>
                  <a:lnTo>
                    <a:pt x="1395603" y="2790190"/>
                  </a:lnTo>
                  <a:cubicBezTo>
                    <a:pt x="624840" y="2790190"/>
                    <a:pt x="0" y="2165604"/>
                    <a:pt x="0" y="1395095"/>
                  </a:cubicBezTo>
                  <a:lnTo>
                    <a:pt x="12700" y="1395095"/>
                  </a:lnTo>
                  <a:lnTo>
                    <a:pt x="25400" y="1395095"/>
                  </a:lnTo>
                  <a:lnTo>
                    <a:pt x="12700" y="1395095"/>
                  </a:lnTo>
                  <a:lnTo>
                    <a:pt x="0" y="1395095"/>
                  </a:lnTo>
                  <a:moveTo>
                    <a:pt x="25400" y="1395095"/>
                  </a:moveTo>
                  <a:cubicBezTo>
                    <a:pt x="25400" y="1402080"/>
                    <a:pt x="19685" y="1407795"/>
                    <a:pt x="12700" y="1407795"/>
                  </a:cubicBezTo>
                  <a:cubicBezTo>
                    <a:pt x="5715" y="1407795"/>
                    <a:pt x="0" y="1402080"/>
                    <a:pt x="0" y="1395095"/>
                  </a:cubicBezTo>
                  <a:cubicBezTo>
                    <a:pt x="0" y="1388110"/>
                    <a:pt x="5715" y="1382395"/>
                    <a:pt x="12700" y="1382395"/>
                  </a:cubicBezTo>
                  <a:cubicBezTo>
                    <a:pt x="19685" y="1382395"/>
                    <a:pt x="25400" y="1388110"/>
                    <a:pt x="25400" y="1395095"/>
                  </a:cubicBezTo>
                  <a:cubicBezTo>
                    <a:pt x="25400" y="2151507"/>
                    <a:pt x="638810" y="2764790"/>
                    <a:pt x="1395603" y="2764790"/>
                  </a:cubicBezTo>
                  <a:cubicBezTo>
                    <a:pt x="2152396" y="2764790"/>
                    <a:pt x="2765806" y="2151507"/>
                    <a:pt x="2765806" y="1395095"/>
                  </a:cubicBezTo>
                  <a:cubicBezTo>
                    <a:pt x="2765806" y="638683"/>
                    <a:pt x="2152269" y="25400"/>
                    <a:pt x="1395603" y="25400"/>
                  </a:cubicBezTo>
                  <a:lnTo>
                    <a:pt x="1395603" y="12700"/>
                  </a:lnTo>
                  <a:lnTo>
                    <a:pt x="1395603" y="25400"/>
                  </a:lnTo>
                  <a:cubicBezTo>
                    <a:pt x="638810" y="25400"/>
                    <a:pt x="25400" y="638683"/>
                    <a:pt x="25400" y="1395095"/>
                  </a:cubicBezTo>
                  <a:close/>
                </a:path>
              </a:pathLst>
            </a:custGeom>
            <a:solidFill>
              <a:srgbClr val="4A86E8"/>
            </a:solidFill>
          </p:spPr>
        </p:sp>
      </p:grpSp>
      <p:grpSp>
        <p:nvGrpSpPr>
          <p:cNvPr name="Group 7" id="7"/>
          <p:cNvGrpSpPr/>
          <p:nvPr/>
        </p:nvGrpSpPr>
        <p:grpSpPr>
          <a:xfrm rot="0">
            <a:off x="3555775" y="5652442"/>
            <a:ext cx="10000078" cy="741597"/>
            <a:chOff x="0" y="0"/>
            <a:chExt cx="13333438" cy="988797"/>
          </a:xfrm>
        </p:grpSpPr>
        <p:sp>
          <p:nvSpPr>
            <p:cNvPr name="Freeform 8" id="8"/>
            <p:cNvSpPr/>
            <p:nvPr/>
          </p:nvSpPr>
          <p:spPr>
            <a:xfrm flipH="false" flipV="false" rot="0">
              <a:off x="12446" y="12446"/>
              <a:ext cx="13308457" cy="963930"/>
            </a:xfrm>
            <a:custGeom>
              <a:avLst/>
              <a:gdLst/>
              <a:ahLst/>
              <a:cxnLst/>
              <a:rect r="r" b="b" t="t" l="l"/>
              <a:pathLst>
                <a:path h="963930" w="13308457">
                  <a:moveTo>
                    <a:pt x="0" y="0"/>
                  </a:moveTo>
                  <a:lnTo>
                    <a:pt x="13308457" y="0"/>
                  </a:lnTo>
                  <a:lnTo>
                    <a:pt x="13308457" y="963930"/>
                  </a:lnTo>
                  <a:lnTo>
                    <a:pt x="0" y="963930"/>
                  </a:lnTo>
                  <a:close/>
                </a:path>
              </a:pathLst>
            </a:custGeom>
            <a:blipFill>
              <a:blip r:embed="rId2"/>
              <a:stretch>
                <a:fillRect l="-93" t="-219525" r="-94" b="-219522"/>
              </a:stretch>
            </a:blipFill>
          </p:spPr>
        </p:sp>
        <p:sp>
          <p:nvSpPr>
            <p:cNvPr name="Freeform 9" id="9"/>
            <p:cNvSpPr/>
            <p:nvPr/>
          </p:nvSpPr>
          <p:spPr>
            <a:xfrm flipH="false" flipV="false" rot="0">
              <a:off x="0" y="0"/>
              <a:ext cx="13333349" cy="988822"/>
            </a:xfrm>
            <a:custGeom>
              <a:avLst/>
              <a:gdLst/>
              <a:ahLst/>
              <a:cxnLst/>
              <a:rect r="r" b="b" t="t" l="l"/>
              <a:pathLst>
                <a:path h="988822" w="13333349">
                  <a:moveTo>
                    <a:pt x="12446" y="0"/>
                  </a:moveTo>
                  <a:lnTo>
                    <a:pt x="13320903" y="0"/>
                  </a:lnTo>
                  <a:cubicBezTo>
                    <a:pt x="13327762" y="0"/>
                    <a:pt x="13333349" y="5588"/>
                    <a:pt x="13333349" y="12446"/>
                  </a:cubicBezTo>
                  <a:lnTo>
                    <a:pt x="13333349" y="976376"/>
                  </a:lnTo>
                  <a:cubicBezTo>
                    <a:pt x="13333349" y="983234"/>
                    <a:pt x="13327762" y="988822"/>
                    <a:pt x="13320903" y="988822"/>
                  </a:cubicBezTo>
                  <a:lnTo>
                    <a:pt x="12446" y="988822"/>
                  </a:lnTo>
                  <a:cubicBezTo>
                    <a:pt x="5588" y="988822"/>
                    <a:pt x="0" y="983234"/>
                    <a:pt x="0" y="976376"/>
                  </a:cubicBezTo>
                  <a:lnTo>
                    <a:pt x="0" y="12446"/>
                  </a:lnTo>
                  <a:cubicBezTo>
                    <a:pt x="0" y="5588"/>
                    <a:pt x="5588" y="0"/>
                    <a:pt x="12446" y="0"/>
                  </a:cubicBezTo>
                  <a:moveTo>
                    <a:pt x="12446" y="25019"/>
                  </a:moveTo>
                  <a:lnTo>
                    <a:pt x="12446" y="12446"/>
                  </a:lnTo>
                  <a:lnTo>
                    <a:pt x="24892" y="12446"/>
                  </a:lnTo>
                  <a:lnTo>
                    <a:pt x="24892" y="976376"/>
                  </a:lnTo>
                  <a:lnTo>
                    <a:pt x="12446" y="976376"/>
                  </a:lnTo>
                  <a:lnTo>
                    <a:pt x="12446" y="963930"/>
                  </a:lnTo>
                  <a:lnTo>
                    <a:pt x="13320903" y="963930"/>
                  </a:lnTo>
                  <a:lnTo>
                    <a:pt x="13320903" y="976376"/>
                  </a:lnTo>
                  <a:lnTo>
                    <a:pt x="13308457" y="976376"/>
                  </a:lnTo>
                  <a:lnTo>
                    <a:pt x="13308457" y="12446"/>
                  </a:lnTo>
                  <a:lnTo>
                    <a:pt x="13320903" y="12446"/>
                  </a:lnTo>
                  <a:lnTo>
                    <a:pt x="13320903" y="24892"/>
                  </a:lnTo>
                  <a:lnTo>
                    <a:pt x="12446" y="24892"/>
                  </a:lnTo>
                  <a:close/>
                </a:path>
              </a:pathLst>
            </a:custGeom>
            <a:blipFill>
              <a:blip r:embed="rId2"/>
              <a:stretch>
                <a:fillRect l="0" t="-212740" r="0" b="-212738"/>
              </a:stretch>
            </a:blipFill>
          </p:spPr>
        </p:sp>
        <p:sp>
          <p:nvSpPr>
            <p:cNvPr name="TextBox 10" id="10"/>
            <p:cNvSpPr txBox="true"/>
            <p:nvPr/>
          </p:nvSpPr>
          <p:spPr>
            <a:xfrm>
              <a:off x="0" y="19050"/>
              <a:ext cx="13333438" cy="969747"/>
            </a:xfrm>
            <a:prstGeom prst="rect">
              <a:avLst/>
            </a:prstGeom>
          </p:spPr>
          <p:txBody>
            <a:bodyPr anchor="ctr" rtlCol="false" tIns="50800" lIns="50800" bIns="50800" rIns="50800"/>
            <a:lstStyle/>
            <a:p>
              <a:pPr algn="ctr">
                <a:lnSpc>
                  <a:spcPts val="2592"/>
                </a:lnSpc>
              </a:pPr>
              <a:r>
                <a:rPr lang="en-US" sz="2400">
                  <a:solidFill>
                    <a:srgbClr val="262425"/>
                  </a:solidFill>
                  <a:latin typeface="Raleway"/>
                  <a:ea typeface="Raleway"/>
                  <a:cs typeface="Raleway"/>
                  <a:sym typeface="Raleway"/>
                </a:rPr>
                <a:t>Modèles prédictifs en fabrication</a:t>
              </a:r>
            </a:p>
          </p:txBody>
        </p:sp>
      </p:grpSp>
      <p:grpSp>
        <p:nvGrpSpPr>
          <p:cNvPr name="Group 11" id="11"/>
          <p:cNvGrpSpPr/>
          <p:nvPr/>
        </p:nvGrpSpPr>
        <p:grpSpPr>
          <a:xfrm rot="0">
            <a:off x="3882346" y="556068"/>
            <a:ext cx="11290578" cy="5857875"/>
            <a:chOff x="0" y="0"/>
            <a:chExt cx="15054105" cy="7810500"/>
          </a:xfrm>
        </p:grpSpPr>
        <p:sp>
          <p:nvSpPr>
            <p:cNvPr name="Freeform 12" id="12"/>
            <p:cNvSpPr/>
            <p:nvPr/>
          </p:nvSpPr>
          <p:spPr>
            <a:xfrm flipH="false" flipV="false" rot="0">
              <a:off x="0" y="0"/>
              <a:ext cx="15054101" cy="7810496"/>
            </a:xfrm>
            <a:custGeom>
              <a:avLst/>
              <a:gdLst/>
              <a:ahLst/>
              <a:cxnLst/>
              <a:rect r="r" b="b" t="t" l="l"/>
              <a:pathLst>
                <a:path h="7810496" w="15054101">
                  <a:moveTo>
                    <a:pt x="0" y="0"/>
                  </a:moveTo>
                  <a:lnTo>
                    <a:pt x="15054101" y="0"/>
                  </a:lnTo>
                  <a:lnTo>
                    <a:pt x="15054101" y="7810496"/>
                  </a:lnTo>
                  <a:lnTo>
                    <a:pt x="0" y="7810496"/>
                  </a:lnTo>
                  <a:close/>
                </a:path>
              </a:pathLst>
            </a:custGeom>
            <a:blipFill>
              <a:blip r:embed="rId2">
                <a:alphaModFix amt="0"/>
              </a:blip>
              <a:stretch>
                <a:fillRect l="-16477" t="0" r="12157" b="21643"/>
              </a:stretch>
            </a:blipFill>
          </p:spPr>
        </p:sp>
        <p:sp>
          <p:nvSpPr>
            <p:cNvPr name="TextBox 13" id="13"/>
            <p:cNvSpPr txBox="true"/>
            <p:nvPr/>
          </p:nvSpPr>
          <p:spPr>
            <a:xfrm>
              <a:off x="0" y="-9525"/>
              <a:ext cx="15054105" cy="7820025"/>
            </a:xfrm>
            <a:prstGeom prst="rect">
              <a:avLst/>
            </a:prstGeom>
          </p:spPr>
          <p:txBody>
            <a:bodyPr anchor="b" rtlCol="false" tIns="0" lIns="0" bIns="0" rIns="0"/>
            <a:lstStyle/>
            <a:p>
              <a:pPr algn="ctr">
                <a:lnSpc>
                  <a:spcPts val="10800"/>
                </a:lnSpc>
              </a:pPr>
              <a:r>
                <a:rPr lang="en-US" sz="9000">
                  <a:solidFill>
                    <a:srgbClr val="262425"/>
                  </a:solidFill>
                  <a:latin typeface="Asap"/>
                  <a:ea typeface="Asap"/>
                  <a:cs typeface="Asap"/>
                  <a:sym typeface="Asap"/>
                </a:rPr>
                <a:t>Analyse Prédictive des Défauts </a:t>
              </a:r>
            </a:p>
            <a:p>
              <a:pPr algn="ctr">
                <a:lnSpc>
                  <a:spcPts val="10800"/>
                </a:lnSpc>
              </a:pPr>
              <a:r>
                <a:rPr lang="en-US" sz="9000">
                  <a:solidFill>
                    <a:srgbClr val="262425"/>
                  </a:solidFill>
                  <a:latin typeface="Asap"/>
                  <a:ea typeface="Asap"/>
                  <a:cs typeface="Asap"/>
                  <a:sym typeface="Asap"/>
                </a:rPr>
                <a:t>Manufacturiers</a:t>
              </a:r>
            </a:p>
            <a:p>
              <a:pPr algn="ctr">
                <a:lnSpc>
                  <a:spcPts val="10800"/>
                </a:lnSpc>
              </a:pPr>
            </a:p>
          </p:txBody>
        </p:sp>
      </p:grpSp>
      <p:sp>
        <p:nvSpPr>
          <p:cNvPr name="Freeform 14" id="14"/>
          <p:cNvSpPr/>
          <p:nvPr/>
        </p:nvSpPr>
        <p:spPr>
          <a:xfrm flipH="false" flipV="false" rot="0">
            <a:off x="-10960415" y="-9177012"/>
            <a:ext cx="15200252" cy="15200252"/>
          </a:xfrm>
          <a:custGeom>
            <a:avLst/>
            <a:gdLst/>
            <a:ahLst/>
            <a:cxnLst/>
            <a:rect r="r" b="b" t="t" l="l"/>
            <a:pathLst>
              <a:path h="15200252" w="15200252">
                <a:moveTo>
                  <a:pt x="0" y="0"/>
                </a:moveTo>
                <a:lnTo>
                  <a:pt x="15200252" y="0"/>
                </a:lnTo>
                <a:lnTo>
                  <a:pt x="15200252" y="15200252"/>
                </a:lnTo>
                <a:lnTo>
                  <a:pt x="0" y="152002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5" id="15"/>
          <p:cNvSpPr txBox="true"/>
          <p:nvPr/>
        </p:nvSpPr>
        <p:spPr>
          <a:xfrm rot="0">
            <a:off x="3555775" y="7184446"/>
            <a:ext cx="9892464" cy="2809875"/>
          </a:xfrm>
          <a:prstGeom prst="rect">
            <a:avLst/>
          </a:prstGeom>
        </p:spPr>
        <p:txBody>
          <a:bodyPr anchor="t" rtlCol="false" tIns="0" lIns="0" bIns="0" rIns="0">
            <a:spAutoFit/>
          </a:bodyPr>
          <a:lstStyle/>
          <a:p>
            <a:pPr algn="ctr">
              <a:lnSpc>
                <a:spcPts val="5160"/>
              </a:lnSpc>
            </a:pPr>
            <a:r>
              <a:rPr lang="en-US" sz="4300">
                <a:solidFill>
                  <a:srgbClr val="000000"/>
                </a:solidFill>
                <a:latin typeface="Asap"/>
                <a:ea typeface="Asap"/>
                <a:cs typeface="Asap"/>
                <a:sym typeface="Asap"/>
              </a:rPr>
              <a:t>Réaliser par :</a:t>
            </a:r>
          </a:p>
          <a:p>
            <a:pPr algn="ctr">
              <a:lnSpc>
                <a:spcPts val="5160"/>
              </a:lnSpc>
            </a:pPr>
            <a:r>
              <a:rPr lang="en-US" sz="4300">
                <a:solidFill>
                  <a:srgbClr val="000000"/>
                </a:solidFill>
                <a:latin typeface="Asap"/>
                <a:ea typeface="Asap"/>
                <a:cs typeface="Asap"/>
                <a:sym typeface="Asap"/>
              </a:rPr>
              <a:t>Hayat Ait hssaine            Amal  Boujoudar       </a:t>
            </a:r>
          </a:p>
          <a:p>
            <a:pPr algn="ctr">
              <a:lnSpc>
                <a:spcPts val="5160"/>
              </a:lnSpc>
            </a:pPr>
          </a:p>
          <a:p>
            <a:pPr algn="ctr">
              <a:lnSpc>
                <a:spcPts val="6840"/>
              </a:lnSpc>
              <a:spcBef>
                <a:spcPct val="0"/>
              </a:spcBef>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Freeform 4" id="4"/>
          <p:cNvSpPr/>
          <p:nvPr/>
        </p:nvSpPr>
        <p:spPr>
          <a:xfrm flipH="false" flipV="false" rot="0">
            <a:off x="-1486967" y="-1845526"/>
            <a:ext cx="21507450" cy="14042488"/>
          </a:xfrm>
          <a:custGeom>
            <a:avLst/>
            <a:gdLst/>
            <a:ahLst/>
            <a:cxnLst/>
            <a:rect r="r" b="b" t="t" l="l"/>
            <a:pathLst>
              <a:path h="14042488" w="21507450">
                <a:moveTo>
                  <a:pt x="0" y="0"/>
                </a:moveTo>
                <a:lnTo>
                  <a:pt x="21507450" y="0"/>
                </a:lnTo>
                <a:lnTo>
                  <a:pt x="21507450" y="14042489"/>
                </a:lnTo>
                <a:lnTo>
                  <a:pt x="0" y="140424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0" y="0"/>
            <a:ext cx="9143276" cy="10286638"/>
            <a:chOff x="0" y="0"/>
            <a:chExt cx="12191035" cy="13715517"/>
          </a:xfrm>
        </p:grpSpPr>
        <p:sp>
          <p:nvSpPr>
            <p:cNvPr name="Freeform 6" id="6"/>
            <p:cNvSpPr/>
            <p:nvPr/>
          </p:nvSpPr>
          <p:spPr>
            <a:xfrm flipH="false" flipV="false" rot="0">
              <a:off x="0" y="0"/>
              <a:ext cx="12190984" cy="13715492"/>
            </a:xfrm>
            <a:custGeom>
              <a:avLst/>
              <a:gdLst/>
              <a:ahLst/>
              <a:cxnLst/>
              <a:rect r="r" b="b" t="t" l="l"/>
              <a:pathLst>
                <a:path h="13715492" w="12190984">
                  <a:moveTo>
                    <a:pt x="0" y="0"/>
                  </a:moveTo>
                  <a:lnTo>
                    <a:pt x="12190984" y="0"/>
                  </a:lnTo>
                  <a:lnTo>
                    <a:pt x="12190984" y="13715492"/>
                  </a:lnTo>
                  <a:lnTo>
                    <a:pt x="0" y="13715492"/>
                  </a:lnTo>
                  <a:lnTo>
                    <a:pt x="0" y="0"/>
                  </a:lnTo>
                  <a:close/>
                </a:path>
              </a:pathLst>
            </a:custGeom>
            <a:blipFill>
              <a:blip r:embed="rId4"/>
              <a:stretch>
                <a:fillRect l="-34302" t="0" r="-34302" b="0"/>
              </a:stretch>
            </a:blipFill>
          </p:spPr>
        </p:sp>
      </p:grpSp>
      <p:sp>
        <p:nvSpPr>
          <p:cNvPr name="TextBox 7" id="7"/>
          <p:cNvSpPr txBox="true"/>
          <p:nvPr/>
        </p:nvSpPr>
        <p:spPr>
          <a:xfrm rot="0">
            <a:off x="10187997" y="1093527"/>
            <a:ext cx="7055282" cy="1639665"/>
          </a:xfrm>
          <a:prstGeom prst="rect">
            <a:avLst/>
          </a:prstGeom>
        </p:spPr>
        <p:txBody>
          <a:bodyPr anchor="t" rtlCol="false" tIns="0" lIns="0" bIns="0" rIns="0">
            <a:spAutoFit/>
          </a:bodyPr>
          <a:lstStyle/>
          <a:p>
            <a:pPr algn="l">
              <a:lnSpc>
                <a:spcPts val="4243"/>
              </a:lnSpc>
            </a:pPr>
            <a:r>
              <a:rPr lang="en-US" sz="4419">
                <a:solidFill>
                  <a:srgbClr val="262425"/>
                </a:solidFill>
                <a:latin typeface="Asap"/>
                <a:ea typeface="Asap"/>
                <a:cs typeface="Asap"/>
                <a:sym typeface="Asap"/>
              </a:rPr>
              <a:t>Implications pratiques et recommandations pour la gestion industrielle</a:t>
            </a:r>
          </a:p>
        </p:txBody>
      </p:sp>
      <p:sp>
        <p:nvSpPr>
          <p:cNvPr name="TextBox 8" id="8"/>
          <p:cNvSpPr txBox="true"/>
          <p:nvPr/>
        </p:nvSpPr>
        <p:spPr>
          <a:xfrm rot="0">
            <a:off x="10187997" y="3703558"/>
            <a:ext cx="7055282" cy="3769995"/>
          </a:xfrm>
          <a:prstGeom prst="rect">
            <a:avLst/>
          </a:prstGeom>
        </p:spPr>
        <p:txBody>
          <a:bodyPr anchor="t" rtlCol="false" tIns="0" lIns="0" bIns="0" rIns="0">
            <a:spAutoFit/>
          </a:bodyPr>
          <a:lstStyle/>
          <a:p>
            <a:pPr algn="ctr">
              <a:lnSpc>
                <a:spcPts val="4320"/>
              </a:lnSpc>
            </a:pPr>
            <a:r>
              <a:rPr lang="en-US" sz="2400">
                <a:solidFill>
                  <a:srgbClr val="262425"/>
                </a:solidFill>
                <a:latin typeface="Raleway"/>
                <a:ea typeface="Raleway"/>
                <a:cs typeface="Raleway"/>
                <a:sym typeface="Raleway"/>
              </a:rPr>
              <a:t>Les résultats soulignent l’importance de choisir un modèle adapté aux objectifs de production. Il est recommandé d’intégrer ces outils dans le contrôle qualité pour détecter rapidement les défauts et ajuster les paramètres de fabrication en temps réel, maximisant ainsi la productivité et la satisfaction client.</a:t>
            </a:r>
          </a:p>
        </p:txBody>
      </p:sp>
    </p:spTree>
  </p:cSld>
  <p:clrMapOvr>
    <a:masterClrMapping/>
  </p:clrMapOvr>
  <p:transition spd="fast">
    <p:fade/>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Freeform 4" id="4"/>
          <p:cNvSpPr/>
          <p:nvPr/>
        </p:nvSpPr>
        <p:spPr>
          <a:xfrm flipH="false" flipV="false" rot="0">
            <a:off x="-1486967" y="-1845526"/>
            <a:ext cx="21507450" cy="14042488"/>
          </a:xfrm>
          <a:custGeom>
            <a:avLst/>
            <a:gdLst/>
            <a:ahLst/>
            <a:cxnLst/>
            <a:rect r="r" b="b" t="t" l="l"/>
            <a:pathLst>
              <a:path h="14042488" w="21507450">
                <a:moveTo>
                  <a:pt x="0" y="0"/>
                </a:moveTo>
                <a:lnTo>
                  <a:pt x="21507450" y="0"/>
                </a:lnTo>
                <a:lnTo>
                  <a:pt x="21507450" y="14042489"/>
                </a:lnTo>
                <a:lnTo>
                  <a:pt x="0" y="140424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043997" y="988752"/>
            <a:ext cx="16199282" cy="800100"/>
          </a:xfrm>
          <a:prstGeom prst="rect">
            <a:avLst/>
          </a:prstGeom>
        </p:spPr>
        <p:txBody>
          <a:bodyPr anchor="t" rtlCol="false" tIns="0" lIns="0" bIns="0" rIns="0">
            <a:spAutoFit/>
          </a:bodyPr>
          <a:lstStyle/>
          <a:p>
            <a:pPr algn="l">
              <a:lnSpc>
                <a:spcPts val="6240"/>
              </a:lnSpc>
            </a:pPr>
            <a:r>
              <a:rPr lang="en-US" sz="5200">
                <a:solidFill>
                  <a:srgbClr val="262425"/>
                </a:solidFill>
                <a:latin typeface="Asap"/>
                <a:ea typeface="Asap"/>
                <a:cs typeface="Asap"/>
                <a:sym typeface="Asap"/>
              </a:rPr>
              <a:t>Visualisation 1: Probabilités et Décision</a:t>
            </a:r>
          </a:p>
        </p:txBody>
      </p:sp>
      <p:sp>
        <p:nvSpPr>
          <p:cNvPr name="TextBox 6" id="6"/>
          <p:cNvSpPr txBox="true"/>
          <p:nvPr/>
        </p:nvSpPr>
        <p:spPr>
          <a:xfrm rot="0">
            <a:off x="409195" y="8690322"/>
            <a:ext cx="8857563" cy="1200811"/>
          </a:xfrm>
          <a:prstGeom prst="rect">
            <a:avLst/>
          </a:prstGeom>
        </p:spPr>
        <p:txBody>
          <a:bodyPr anchor="t" rtlCol="false" tIns="0" lIns="0" bIns="0" rIns="0">
            <a:spAutoFit/>
          </a:bodyPr>
          <a:lstStyle/>
          <a:p>
            <a:pPr algn="ctr">
              <a:lnSpc>
                <a:spcPts val="4924"/>
              </a:lnSpc>
            </a:pPr>
            <a:r>
              <a:rPr lang="en-US" sz="2735">
                <a:solidFill>
                  <a:srgbClr val="262425"/>
                </a:solidFill>
                <a:latin typeface="Raleway"/>
                <a:ea typeface="Raleway"/>
                <a:cs typeface="Raleway"/>
                <a:sym typeface="Raleway"/>
              </a:rPr>
              <a:t>Gauche : Confiance du modèle (seuil 50%).</a:t>
            </a:r>
          </a:p>
          <a:p>
            <a:pPr algn="ctr">
              <a:lnSpc>
                <a:spcPts val="4924"/>
              </a:lnSpc>
            </a:pPr>
            <a:r>
              <a:rPr lang="en-US" sz="2735">
                <a:solidFill>
                  <a:srgbClr val="262425"/>
                </a:solidFill>
                <a:latin typeface="Raleway"/>
                <a:ea typeface="Raleway"/>
                <a:cs typeface="Raleway"/>
                <a:sym typeface="Raleway"/>
              </a:rPr>
              <a:t>        </a:t>
            </a:r>
            <a:r>
              <a:rPr lang="en-US" sz="2735">
                <a:solidFill>
                  <a:srgbClr val="262425"/>
                </a:solidFill>
                <a:latin typeface="Raleway"/>
                <a:ea typeface="Raleway"/>
                <a:cs typeface="Raleway"/>
                <a:sym typeface="Raleway"/>
              </a:rPr>
              <a:t>Droite : Zones de défauts selon la maintenance</a:t>
            </a:r>
          </a:p>
        </p:txBody>
      </p:sp>
      <p:grpSp>
        <p:nvGrpSpPr>
          <p:cNvPr name="Group 7" id="7"/>
          <p:cNvGrpSpPr/>
          <p:nvPr/>
        </p:nvGrpSpPr>
        <p:grpSpPr>
          <a:xfrm rot="0">
            <a:off x="4734354" y="1863378"/>
            <a:ext cx="8140968" cy="6560244"/>
            <a:chOff x="0" y="0"/>
            <a:chExt cx="1947544" cy="1569391"/>
          </a:xfrm>
        </p:grpSpPr>
        <p:sp>
          <p:nvSpPr>
            <p:cNvPr name="Freeform 8" id="8"/>
            <p:cNvSpPr/>
            <p:nvPr/>
          </p:nvSpPr>
          <p:spPr>
            <a:xfrm flipH="false" flipV="false" rot="0">
              <a:off x="0" y="0"/>
              <a:ext cx="1947544" cy="1569391"/>
            </a:xfrm>
            <a:custGeom>
              <a:avLst/>
              <a:gdLst/>
              <a:ahLst/>
              <a:cxnLst/>
              <a:rect r="r" b="b" t="t" l="l"/>
              <a:pathLst>
                <a:path h="1569391" w="1947544">
                  <a:moveTo>
                    <a:pt x="0" y="0"/>
                  </a:moveTo>
                  <a:lnTo>
                    <a:pt x="1947544" y="0"/>
                  </a:lnTo>
                  <a:lnTo>
                    <a:pt x="1947544" y="1569391"/>
                  </a:lnTo>
                  <a:lnTo>
                    <a:pt x="0" y="1569391"/>
                  </a:lnTo>
                  <a:close/>
                </a:path>
              </a:pathLst>
            </a:custGeom>
            <a:blipFill>
              <a:blip r:embed="rId4"/>
              <a:stretch>
                <a:fillRect l="0" t="-12823" r="0" b="-12823"/>
              </a:stretch>
            </a:blipFill>
          </p:spPr>
        </p:sp>
      </p:gr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Freeform 4" id="4"/>
          <p:cNvSpPr/>
          <p:nvPr/>
        </p:nvSpPr>
        <p:spPr>
          <a:xfrm flipH="false" flipV="false" rot="0">
            <a:off x="-1486967" y="-1845526"/>
            <a:ext cx="21507450" cy="14042488"/>
          </a:xfrm>
          <a:custGeom>
            <a:avLst/>
            <a:gdLst/>
            <a:ahLst/>
            <a:cxnLst/>
            <a:rect r="r" b="b" t="t" l="l"/>
            <a:pathLst>
              <a:path h="14042488" w="21507450">
                <a:moveTo>
                  <a:pt x="0" y="0"/>
                </a:moveTo>
                <a:lnTo>
                  <a:pt x="21507450" y="0"/>
                </a:lnTo>
                <a:lnTo>
                  <a:pt x="21507450" y="14042489"/>
                </a:lnTo>
                <a:lnTo>
                  <a:pt x="0" y="140424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8643329" y="1393565"/>
            <a:ext cx="8204172" cy="8498148"/>
            <a:chOff x="0" y="0"/>
            <a:chExt cx="1503999" cy="1557891"/>
          </a:xfrm>
        </p:grpSpPr>
        <p:sp>
          <p:nvSpPr>
            <p:cNvPr name="Freeform 6" id="6"/>
            <p:cNvSpPr/>
            <p:nvPr/>
          </p:nvSpPr>
          <p:spPr>
            <a:xfrm flipH="false" flipV="false" rot="0">
              <a:off x="0" y="0"/>
              <a:ext cx="1503999" cy="1557891"/>
            </a:xfrm>
            <a:custGeom>
              <a:avLst/>
              <a:gdLst/>
              <a:ahLst/>
              <a:cxnLst/>
              <a:rect r="r" b="b" t="t" l="l"/>
              <a:pathLst>
                <a:path h="1557891" w="1503999">
                  <a:moveTo>
                    <a:pt x="0" y="0"/>
                  </a:moveTo>
                  <a:lnTo>
                    <a:pt x="1503999" y="0"/>
                  </a:lnTo>
                  <a:lnTo>
                    <a:pt x="1503999" y="1557891"/>
                  </a:lnTo>
                  <a:lnTo>
                    <a:pt x="0" y="1557891"/>
                  </a:lnTo>
                  <a:close/>
                </a:path>
              </a:pathLst>
            </a:custGeom>
            <a:blipFill>
              <a:blip r:embed="rId4"/>
              <a:stretch>
                <a:fillRect l="-1683" t="0" r="-1683" b="0"/>
              </a:stretch>
            </a:blipFill>
          </p:spPr>
        </p:sp>
      </p:grpSp>
      <p:sp>
        <p:nvSpPr>
          <p:cNvPr name="TextBox 7" id="7"/>
          <p:cNvSpPr txBox="true"/>
          <p:nvPr/>
        </p:nvSpPr>
        <p:spPr>
          <a:xfrm rot="0">
            <a:off x="1043997" y="988752"/>
            <a:ext cx="16199282" cy="800100"/>
          </a:xfrm>
          <a:prstGeom prst="rect">
            <a:avLst/>
          </a:prstGeom>
        </p:spPr>
        <p:txBody>
          <a:bodyPr anchor="t" rtlCol="false" tIns="0" lIns="0" bIns="0" rIns="0">
            <a:spAutoFit/>
          </a:bodyPr>
          <a:lstStyle/>
          <a:p>
            <a:pPr algn="l">
              <a:lnSpc>
                <a:spcPts val="6240"/>
              </a:lnSpc>
            </a:pPr>
            <a:r>
              <a:rPr lang="en-US" sz="5200">
                <a:solidFill>
                  <a:srgbClr val="262425"/>
                </a:solidFill>
                <a:latin typeface="Asap"/>
                <a:ea typeface="Asap"/>
                <a:cs typeface="Asap"/>
                <a:sym typeface="Asap"/>
              </a:rPr>
              <a:t>Visualisation 2: Qualité et Distribution</a:t>
            </a:r>
          </a:p>
        </p:txBody>
      </p:sp>
      <p:sp>
        <p:nvSpPr>
          <p:cNvPr name="TextBox 8" id="8"/>
          <p:cNvSpPr txBox="true"/>
          <p:nvPr/>
        </p:nvSpPr>
        <p:spPr>
          <a:xfrm rot="0">
            <a:off x="-592052" y="4619534"/>
            <a:ext cx="8712867" cy="1846830"/>
          </a:xfrm>
          <a:prstGeom prst="rect">
            <a:avLst/>
          </a:prstGeom>
        </p:spPr>
        <p:txBody>
          <a:bodyPr anchor="t" rtlCol="false" tIns="0" lIns="0" bIns="0" rIns="0">
            <a:spAutoFit/>
          </a:bodyPr>
          <a:lstStyle/>
          <a:p>
            <a:pPr algn="ctr">
              <a:lnSpc>
                <a:spcPts val="4974"/>
              </a:lnSpc>
            </a:pPr>
            <a:r>
              <a:rPr lang="en-US" sz="2763" b="true">
                <a:solidFill>
                  <a:srgbClr val="262425"/>
                </a:solidFill>
                <a:latin typeface="Raleway Bold"/>
                <a:ea typeface="Raleway Bold"/>
                <a:cs typeface="Raleway Bold"/>
                <a:sym typeface="Raleway Bold"/>
              </a:rPr>
              <a:t>Le modèle sépare bien les deux pics (0 et 1).</a:t>
            </a:r>
          </a:p>
          <a:p>
            <a:pPr algn="ctr">
              <a:lnSpc>
                <a:spcPts val="4974"/>
              </a:lnSpc>
            </a:pPr>
            <a:r>
              <a:rPr lang="en-US" sz="2763" b="true">
                <a:solidFill>
                  <a:srgbClr val="262425"/>
                </a:solidFill>
                <a:latin typeface="Raleway Bold"/>
                <a:ea typeface="Raleway Bold"/>
                <a:cs typeface="Raleway Bold"/>
                <a:sym typeface="Raleway Bold"/>
              </a:rPr>
              <a:t>                  </a:t>
            </a:r>
            <a:r>
              <a:rPr lang="en-US" sz="2763" b="true">
                <a:solidFill>
                  <a:srgbClr val="262425"/>
                </a:solidFill>
                <a:latin typeface="Raleway Bold"/>
                <a:ea typeface="Raleway Bold"/>
                <a:cs typeface="Raleway Bold"/>
                <a:sym typeface="Raleway Bold"/>
              </a:rPr>
              <a:t>Les erreurs se concentrent sur la frontière de décision</a:t>
            </a:r>
          </a:p>
        </p:txBody>
      </p:sp>
    </p:spTree>
  </p:cSld>
  <p:clrMapOvr>
    <a:masterClrMapping/>
  </p:clrMapOvr>
  <p:transition spd="fast">
    <p:fade/>
  </p:transition>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Freeform 4" id="4"/>
          <p:cNvSpPr/>
          <p:nvPr/>
        </p:nvSpPr>
        <p:spPr>
          <a:xfrm flipH="false" flipV="false" rot="0">
            <a:off x="-1377525" y="-1157926"/>
            <a:ext cx="11674412" cy="12971126"/>
          </a:xfrm>
          <a:custGeom>
            <a:avLst/>
            <a:gdLst/>
            <a:ahLst/>
            <a:cxnLst/>
            <a:rect r="r" b="b" t="t" l="l"/>
            <a:pathLst>
              <a:path h="12971126" w="11674412">
                <a:moveTo>
                  <a:pt x="0" y="0"/>
                </a:moveTo>
                <a:lnTo>
                  <a:pt x="11674412" y="0"/>
                </a:lnTo>
                <a:lnTo>
                  <a:pt x="11674412" y="12971126"/>
                </a:lnTo>
                <a:lnTo>
                  <a:pt x="0" y="1297112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62395" y="1390317"/>
            <a:ext cx="8686076" cy="2152078"/>
            <a:chOff x="0" y="0"/>
            <a:chExt cx="11581435" cy="2869438"/>
          </a:xfrm>
        </p:grpSpPr>
        <p:sp>
          <p:nvSpPr>
            <p:cNvPr name="Freeform 6" id="6"/>
            <p:cNvSpPr/>
            <p:nvPr/>
          </p:nvSpPr>
          <p:spPr>
            <a:xfrm flipH="false" flipV="false" rot="0">
              <a:off x="0" y="0"/>
              <a:ext cx="11581440" cy="2869440"/>
            </a:xfrm>
            <a:custGeom>
              <a:avLst/>
              <a:gdLst/>
              <a:ahLst/>
              <a:cxnLst/>
              <a:rect r="r" b="b" t="t" l="l"/>
              <a:pathLst>
                <a:path h="2869440" w="11581440">
                  <a:moveTo>
                    <a:pt x="0" y="0"/>
                  </a:moveTo>
                  <a:lnTo>
                    <a:pt x="11581440" y="0"/>
                  </a:lnTo>
                  <a:lnTo>
                    <a:pt x="11581440" y="2869440"/>
                  </a:lnTo>
                  <a:lnTo>
                    <a:pt x="0" y="2869440"/>
                  </a:lnTo>
                  <a:close/>
                </a:path>
              </a:pathLst>
            </a:custGeom>
            <a:blipFill>
              <a:blip r:embed="rId4">
                <a:alphaModFix amt="0"/>
              </a:blip>
              <a:stretch>
                <a:fillRect l="0" t="-28644" r="0" b="-28644"/>
              </a:stretch>
            </a:blipFill>
          </p:spPr>
        </p:sp>
        <p:sp>
          <p:nvSpPr>
            <p:cNvPr name="TextBox 7" id="7"/>
            <p:cNvSpPr txBox="true"/>
            <p:nvPr/>
          </p:nvSpPr>
          <p:spPr>
            <a:xfrm>
              <a:off x="0" y="-9525"/>
              <a:ext cx="11581435" cy="2878963"/>
            </a:xfrm>
            <a:prstGeom prst="rect">
              <a:avLst/>
            </a:prstGeom>
          </p:spPr>
          <p:txBody>
            <a:bodyPr anchor="b" rtlCol="false" tIns="0" lIns="0" bIns="0" rIns="0"/>
            <a:lstStyle/>
            <a:p>
              <a:pPr algn="ctr">
                <a:lnSpc>
                  <a:spcPts val="6240"/>
                </a:lnSpc>
              </a:pPr>
              <a:r>
                <a:rPr lang="en-US" sz="5200">
                  <a:solidFill>
                    <a:srgbClr val="262425"/>
                  </a:solidFill>
                  <a:latin typeface="Asap"/>
                  <a:ea typeface="Asap"/>
                  <a:cs typeface="Asap"/>
                  <a:sym typeface="Asap"/>
                </a:rPr>
                <a:t>Conclusions</a:t>
              </a:r>
            </a:p>
          </p:txBody>
        </p:sp>
      </p:grpSp>
      <p:grpSp>
        <p:nvGrpSpPr>
          <p:cNvPr name="Group 8" id="8"/>
          <p:cNvGrpSpPr/>
          <p:nvPr/>
        </p:nvGrpSpPr>
        <p:grpSpPr>
          <a:xfrm rot="0">
            <a:off x="11576876" y="2365924"/>
            <a:ext cx="5430241" cy="6109202"/>
            <a:chOff x="0" y="0"/>
            <a:chExt cx="7240321" cy="8145602"/>
          </a:xfrm>
        </p:grpSpPr>
        <p:sp>
          <p:nvSpPr>
            <p:cNvPr name="Freeform 9" id="9"/>
            <p:cNvSpPr/>
            <p:nvPr/>
          </p:nvSpPr>
          <p:spPr>
            <a:xfrm flipH="false" flipV="false" rot="0">
              <a:off x="0" y="0"/>
              <a:ext cx="7240270" cy="8145653"/>
            </a:xfrm>
            <a:custGeom>
              <a:avLst/>
              <a:gdLst/>
              <a:ahLst/>
              <a:cxnLst/>
              <a:rect r="r" b="b" t="t" l="l"/>
              <a:pathLst>
                <a:path h="8145653" w="7240270">
                  <a:moveTo>
                    <a:pt x="0" y="0"/>
                  </a:moveTo>
                  <a:lnTo>
                    <a:pt x="7240270" y="0"/>
                  </a:lnTo>
                  <a:lnTo>
                    <a:pt x="7240270" y="8145653"/>
                  </a:lnTo>
                  <a:lnTo>
                    <a:pt x="0" y="8145653"/>
                  </a:lnTo>
                  <a:lnTo>
                    <a:pt x="0" y="0"/>
                  </a:lnTo>
                  <a:close/>
                </a:path>
              </a:pathLst>
            </a:custGeom>
            <a:blipFill>
              <a:blip r:embed="rId5"/>
              <a:stretch>
                <a:fillRect l="-34301" t="0" r="-34301" b="0"/>
              </a:stretch>
            </a:blipFill>
          </p:spPr>
        </p:sp>
      </p:grpSp>
      <p:sp>
        <p:nvSpPr>
          <p:cNvPr name="TextBox 10" id="10"/>
          <p:cNvSpPr txBox="true"/>
          <p:nvPr/>
        </p:nvSpPr>
        <p:spPr>
          <a:xfrm rot="0">
            <a:off x="1653835" y="3863045"/>
            <a:ext cx="8503196" cy="4635837"/>
          </a:xfrm>
          <a:prstGeom prst="rect">
            <a:avLst/>
          </a:prstGeom>
        </p:spPr>
        <p:txBody>
          <a:bodyPr anchor="t" rtlCol="false" tIns="0" lIns="0" bIns="0" rIns="0">
            <a:spAutoFit/>
          </a:bodyPr>
          <a:lstStyle/>
          <a:p>
            <a:pPr algn="l">
              <a:lnSpc>
                <a:spcPts val="4320"/>
              </a:lnSpc>
            </a:pPr>
            <a:r>
              <a:rPr lang="en-US" sz="2400">
                <a:solidFill>
                  <a:srgbClr val="262425"/>
                </a:solidFill>
                <a:latin typeface="Raleway"/>
                <a:ea typeface="Raleway"/>
                <a:cs typeface="Raleway"/>
                <a:sym typeface="Raleway"/>
              </a:rPr>
              <a:t>En résumé, ce travail met en lumière comment différents modèles peuvent aider à prévoir les défauts en fabrication. La clé est de trouver le juste équilibre entre différentes mesures de performance et d’utiliser les variables influentes pour améliorer continuellement le processus. Une approche dynamique et informée permet d’optimiser la qualité tout en réduisant les coûts.</a:t>
            </a:r>
          </a:p>
        </p:txBody>
      </p:sp>
    </p:spTree>
  </p:cSld>
  <p:clrMapOvr>
    <a:masterClrMapping/>
  </p:clrMapOvr>
  <p:transition spd="fast">
    <p:fade/>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Freeform 2" id="2"/>
          <p:cNvSpPr/>
          <p:nvPr/>
        </p:nvSpPr>
        <p:spPr>
          <a:xfrm flipH="false" flipV="false" rot="0">
            <a:off x="-1443047" y="-1715205"/>
            <a:ext cx="23033850" cy="14867611"/>
          </a:xfrm>
          <a:custGeom>
            <a:avLst/>
            <a:gdLst/>
            <a:ahLst/>
            <a:cxnLst/>
            <a:rect r="r" b="b" t="t" l="l"/>
            <a:pathLst>
              <a:path h="14867611" w="23033850">
                <a:moveTo>
                  <a:pt x="0" y="0"/>
                </a:moveTo>
                <a:lnTo>
                  <a:pt x="23033850" y="0"/>
                </a:lnTo>
                <a:lnTo>
                  <a:pt x="23033850" y="14867611"/>
                </a:lnTo>
                <a:lnTo>
                  <a:pt x="0" y="1486761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4" id="4"/>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TextBox 5" id="5"/>
          <p:cNvSpPr txBox="true"/>
          <p:nvPr/>
        </p:nvSpPr>
        <p:spPr>
          <a:xfrm rot="0">
            <a:off x="3539519" y="3082557"/>
            <a:ext cx="11208239" cy="4807201"/>
          </a:xfrm>
          <a:prstGeom prst="rect">
            <a:avLst/>
          </a:prstGeom>
        </p:spPr>
        <p:txBody>
          <a:bodyPr anchor="t" rtlCol="false" tIns="0" lIns="0" bIns="0" rIns="0">
            <a:spAutoFit/>
          </a:bodyPr>
          <a:lstStyle/>
          <a:p>
            <a:pPr algn="l">
              <a:lnSpc>
                <a:spcPts val="4320"/>
              </a:lnSpc>
            </a:pPr>
            <a:r>
              <a:rPr lang="en-US" sz="2400">
                <a:solidFill>
                  <a:srgbClr val="262425"/>
                </a:solidFill>
                <a:latin typeface="Raleway"/>
                <a:ea typeface="Raleway"/>
                <a:cs typeface="Raleway"/>
                <a:sym typeface="Raleway"/>
              </a:rPr>
              <a:t>Ce rapport explore comment utiliser cinq modèles différents pour prédire les défauts en fabrication. Lobjectif principal est de mieux comprendre les données issues dun processus industriel, afin de réduire les défauts et améliorer la qualité. Nous allons découvrir les méthodes utilisées et les résultats obtenus pour guider les décisions.</a:t>
            </a:r>
          </a:p>
        </p:txBody>
      </p:sp>
      <p:grpSp>
        <p:nvGrpSpPr>
          <p:cNvPr name="Group 6" id="6"/>
          <p:cNvGrpSpPr/>
          <p:nvPr/>
        </p:nvGrpSpPr>
        <p:grpSpPr>
          <a:xfrm rot="0">
            <a:off x="1447924" y="819360"/>
            <a:ext cx="15410878" cy="1218238"/>
            <a:chOff x="0" y="0"/>
            <a:chExt cx="20547838" cy="1624317"/>
          </a:xfrm>
        </p:grpSpPr>
        <p:sp>
          <p:nvSpPr>
            <p:cNvPr name="Freeform 7" id="7"/>
            <p:cNvSpPr/>
            <p:nvPr/>
          </p:nvSpPr>
          <p:spPr>
            <a:xfrm flipH="false" flipV="false" rot="0">
              <a:off x="0" y="0"/>
              <a:ext cx="20547840" cy="1624320"/>
            </a:xfrm>
            <a:custGeom>
              <a:avLst/>
              <a:gdLst/>
              <a:ahLst/>
              <a:cxnLst/>
              <a:rect r="r" b="b" t="t" l="l"/>
              <a:pathLst>
                <a:path h="1624320" w="20547840">
                  <a:moveTo>
                    <a:pt x="0" y="0"/>
                  </a:moveTo>
                  <a:lnTo>
                    <a:pt x="20547840" y="0"/>
                  </a:lnTo>
                  <a:lnTo>
                    <a:pt x="20547840" y="1624320"/>
                  </a:lnTo>
                  <a:lnTo>
                    <a:pt x="0" y="1624320"/>
                  </a:lnTo>
                  <a:close/>
                </a:path>
              </a:pathLst>
            </a:custGeom>
            <a:blipFill>
              <a:blip r:embed="rId4">
                <a:alphaModFix amt="0"/>
              </a:blip>
              <a:stretch>
                <a:fillRect l="0" t="-196488" r="0" b="-196487"/>
              </a:stretch>
            </a:blipFill>
          </p:spPr>
        </p:sp>
        <p:sp>
          <p:nvSpPr>
            <p:cNvPr name="TextBox 8" id="8"/>
            <p:cNvSpPr txBox="true"/>
            <p:nvPr/>
          </p:nvSpPr>
          <p:spPr>
            <a:xfrm>
              <a:off x="0" y="-9525"/>
              <a:ext cx="20547838" cy="1633842"/>
            </a:xfrm>
            <a:prstGeom prst="rect">
              <a:avLst/>
            </a:prstGeom>
          </p:spPr>
          <p:txBody>
            <a:bodyPr anchor="ctr" rtlCol="false" tIns="0" lIns="0" bIns="0" rIns="0"/>
            <a:lstStyle/>
            <a:p>
              <a:pPr algn="ctr">
                <a:lnSpc>
                  <a:spcPts val="6240"/>
                </a:lnSpc>
              </a:pPr>
              <a:r>
                <a:rPr lang="en-US" sz="5200">
                  <a:solidFill>
                    <a:srgbClr val="262425"/>
                  </a:solidFill>
                  <a:latin typeface="Asap"/>
                  <a:ea typeface="Asap"/>
                  <a:cs typeface="Asap"/>
                  <a:sym typeface="Asap"/>
                </a:rPr>
                <a:t>Introduction</a:t>
              </a:r>
            </a:p>
          </p:txBody>
        </p:sp>
      </p:gr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Freeform 4" id="4"/>
          <p:cNvSpPr/>
          <p:nvPr/>
        </p:nvSpPr>
        <p:spPr>
          <a:xfrm flipH="false" flipV="false" rot="0">
            <a:off x="-1486967" y="-1845526"/>
            <a:ext cx="21507450" cy="14042488"/>
          </a:xfrm>
          <a:custGeom>
            <a:avLst/>
            <a:gdLst/>
            <a:ahLst/>
            <a:cxnLst/>
            <a:rect r="r" b="b" t="t" l="l"/>
            <a:pathLst>
              <a:path h="14042488" w="21507450">
                <a:moveTo>
                  <a:pt x="0" y="0"/>
                </a:moveTo>
                <a:lnTo>
                  <a:pt x="21507450" y="0"/>
                </a:lnTo>
                <a:lnTo>
                  <a:pt x="21507450" y="14042489"/>
                </a:lnTo>
                <a:lnTo>
                  <a:pt x="0" y="140424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9266758" y="32399"/>
            <a:ext cx="9143276" cy="10286638"/>
            <a:chOff x="0" y="0"/>
            <a:chExt cx="12191035" cy="13715517"/>
          </a:xfrm>
        </p:grpSpPr>
        <p:sp>
          <p:nvSpPr>
            <p:cNvPr name="Freeform 6" id="6"/>
            <p:cNvSpPr/>
            <p:nvPr/>
          </p:nvSpPr>
          <p:spPr>
            <a:xfrm flipH="false" flipV="false" rot="0">
              <a:off x="0" y="0"/>
              <a:ext cx="12190984" cy="13715492"/>
            </a:xfrm>
            <a:custGeom>
              <a:avLst/>
              <a:gdLst/>
              <a:ahLst/>
              <a:cxnLst/>
              <a:rect r="r" b="b" t="t" l="l"/>
              <a:pathLst>
                <a:path h="13715492" w="12190984">
                  <a:moveTo>
                    <a:pt x="0" y="0"/>
                  </a:moveTo>
                  <a:lnTo>
                    <a:pt x="12190984" y="0"/>
                  </a:lnTo>
                  <a:lnTo>
                    <a:pt x="12190984" y="13715492"/>
                  </a:lnTo>
                  <a:lnTo>
                    <a:pt x="0" y="13715492"/>
                  </a:lnTo>
                  <a:lnTo>
                    <a:pt x="0" y="0"/>
                  </a:lnTo>
                  <a:close/>
                </a:path>
              </a:pathLst>
            </a:custGeom>
            <a:blipFill>
              <a:blip r:embed="rId4"/>
              <a:stretch>
                <a:fillRect l="-11144" t="0" r="-11144" b="0"/>
              </a:stretch>
            </a:blipFill>
          </p:spPr>
        </p:sp>
      </p:grpSp>
      <p:sp>
        <p:nvSpPr>
          <p:cNvPr name="Freeform 7" id="7"/>
          <p:cNvSpPr/>
          <p:nvPr/>
        </p:nvSpPr>
        <p:spPr>
          <a:xfrm flipH="false" flipV="false" rot="0">
            <a:off x="5432393" y="5840302"/>
            <a:ext cx="3487753" cy="3417998"/>
          </a:xfrm>
          <a:custGeom>
            <a:avLst/>
            <a:gdLst/>
            <a:ahLst/>
            <a:cxnLst/>
            <a:rect r="r" b="b" t="t" l="l"/>
            <a:pathLst>
              <a:path h="3417998" w="3487753">
                <a:moveTo>
                  <a:pt x="0" y="0"/>
                </a:moveTo>
                <a:lnTo>
                  <a:pt x="3487753" y="0"/>
                </a:lnTo>
                <a:lnTo>
                  <a:pt x="3487753" y="3417998"/>
                </a:lnTo>
                <a:lnTo>
                  <a:pt x="0" y="341799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043997" y="798252"/>
            <a:ext cx="4388396" cy="2012985"/>
          </a:xfrm>
          <a:prstGeom prst="rect">
            <a:avLst/>
          </a:prstGeom>
        </p:spPr>
        <p:txBody>
          <a:bodyPr anchor="t" rtlCol="false" tIns="0" lIns="0" bIns="0" rIns="0">
            <a:spAutoFit/>
          </a:bodyPr>
          <a:lstStyle/>
          <a:p>
            <a:pPr algn="l">
              <a:lnSpc>
                <a:spcPts val="11999"/>
              </a:lnSpc>
            </a:pPr>
            <a:r>
              <a:rPr lang="en-US" sz="9999" b="true">
                <a:solidFill>
                  <a:srgbClr val="262425"/>
                </a:solidFill>
                <a:latin typeface="Calibri (MS) Bold"/>
                <a:ea typeface="Calibri (MS) Bold"/>
                <a:cs typeface="Calibri (MS) Bold"/>
                <a:sym typeface="Calibri (MS) Bold"/>
              </a:rPr>
              <a:t>01</a:t>
            </a:r>
          </a:p>
        </p:txBody>
      </p:sp>
      <p:sp>
        <p:nvSpPr>
          <p:cNvPr name="TextBox 9" id="9"/>
          <p:cNvSpPr txBox="true"/>
          <p:nvPr/>
        </p:nvSpPr>
        <p:spPr>
          <a:xfrm rot="0">
            <a:off x="1028700" y="2954112"/>
            <a:ext cx="7055282" cy="3379079"/>
          </a:xfrm>
          <a:prstGeom prst="rect">
            <a:avLst/>
          </a:prstGeom>
        </p:spPr>
        <p:txBody>
          <a:bodyPr anchor="t" rtlCol="false" tIns="0" lIns="0" bIns="0" rIns="0">
            <a:spAutoFit/>
          </a:bodyPr>
          <a:lstStyle/>
          <a:p>
            <a:pPr algn="l">
              <a:lnSpc>
                <a:spcPts val="6528"/>
              </a:lnSpc>
            </a:pPr>
            <a:r>
              <a:rPr lang="en-US" sz="6800">
                <a:solidFill>
                  <a:srgbClr val="262425"/>
                </a:solidFill>
                <a:latin typeface="Asap"/>
                <a:ea typeface="Asap"/>
                <a:cs typeface="Asap"/>
                <a:sym typeface="Asap"/>
              </a:rPr>
              <a:t>Modèles de prédiction des défauts en fabrication</a:t>
            </a:r>
          </a:p>
        </p:txBody>
      </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Freeform 4" id="4"/>
          <p:cNvSpPr/>
          <p:nvPr/>
        </p:nvSpPr>
        <p:spPr>
          <a:xfrm flipH="false" flipV="false" rot="0">
            <a:off x="-1486967" y="-1845526"/>
            <a:ext cx="21507450" cy="14042488"/>
          </a:xfrm>
          <a:custGeom>
            <a:avLst/>
            <a:gdLst/>
            <a:ahLst/>
            <a:cxnLst/>
            <a:rect r="r" b="b" t="t" l="l"/>
            <a:pathLst>
              <a:path h="14042488" w="21507450">
                <a:moveTo>
                  <a:pt x="0" y="0"/>
                </a:moveTo>
                <a:lnTo>
                  <a:pt x="21507450" y="0"/>
                </a:lnTo>
                <a:lnTo>
                  <a:pt x="21507450" y="14042489"/>
                </a:lnTo>
                <a:lnTo>
                  <a:pt x="0" y="140424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9144000" y="0"/>
            <a:ext cx="9143276" cy="10286638"/>
            <a:chOff x="0" y="0"/>
            <a:chExt cx="12191035" cy="13715517"/>
          </a:xfrm>
        </p:grpSpPr>
        <p:sp>
          <p:nvSpPr>
            <p:cNvPr name="Freeform 6" id="6"/>
            <p:cNvSpPr/>
            <p:nvPr/>
          </p:nvSpPr>
          <p:spPr>
            <a:xfrm flipH="false" flipV="false" rot="0">
              <a:off x="0" y="0"/>
              <a:ext cx="12190984" cy="13715492"/>
            </a:xfrm>
            <a:custGeom>
              <a:avLst/>
              <a:gdLst/>
              <a:ahLst/>
              <a:cxnLst/>
              <a:rect r="r" b="b" t="t" l="l"/>
              <a:pathLst>
                <a:path h="13715492" w="12190984">
                  <a:moveTo>
                    <a:pt x="0" y="0"/>
                  </a:moveTo>
                  <a:lnTo>
                    <a:pt x="12190984" y="0"/>
                  </a:lnTo>
                  <a:lnTo>
                    <a:pt x="12190984" y="13715492"/>
                  </a:lnTo>
                  <a:lnTo>
                    <a:pt x="0" y="13715492"/>
                  </a:lnTo>
                  <a:lnTo>
                    <a:pt x="0" y="0"/>
                  </a:lnTo>
                  <a:close/>
                </a:path>
              </a:pathLst>
            </a:custGeom>
            <a:blipFill>
              <a:blip r:embed="rId4"/>
              <a:stretch>
                <a:fillRect l="-34378" t="0" r="-34378" b="0"/>
              </a:stretch>
            </a:blipFill>
          </p:spPr>
        </p:sp>
      </p:grpSp>
      <p:sp>
        <p:nvSpPr>
          <p:cNvPr name="Freeform 7" id="7"/>
          <p:cNvSpPr/>
          <p:nvPr/>
        </p:nvSpPr>
        <p:spPr>
          <a:xfrm flipH="false" flipV="false" rot="0">
            <a:off x="6613421" y="7368778"/>
            <a:ext cx="2047716" cy="2009321"/>
          </a:xfrm>
          <a:custGeom>
            <a:avLst/>
            <a:gdLst/>
            <a:ahLst/>
            <a:cxnLst/>
            <a:rect r="r" b="b" t="t" l="l"/>
            <a:pathLst>
              <a:path h="2009321" w="2047716">
                <a:moveTo>
                  <a:pt x="0" y="0"/>
                </a:moveTo>
                <a:lnTo>
                  <a:pt x="2047715" y="0"/>
                </a:lnTo>
                <a:lnTo>
                  <a:pt x="2047715" y="2009321"/>
                </a:lnTo>
                <a:lnTo>
                  <a:pt x="0" y="200932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043997" y="988752"/>
            <a:ext cx="7055282" cy="2381250"/>
          </a:xfrm>
          <a:prstGeom prst="rect">
            <a:avLst/>
          </a:prstGeom>
        </p:spPr>
        <p:txBody>
          <a:bodyPr anchor="t" rtlCol="false" tIns="0" lIns="0" bIns="0" rIns="0">
            <a:spAutoFit/>
          </a:bodyPr>
          <a:lstStyle/>
          <a:p>
            <a:pPr algn="l">
              <a:lnSpc>
                <a:spcPts val="6240"/>
              </a:lnSpc>
            </a:pPr>
            <a:r>
              <a:rPr lang="en-US" sz="5200">
                <a:solidFill>
                  <a:srgbClr val="262425"/>
                </a:solidFill>
                <a:latin typeface="Asap"/>
                <a:ea typeface="Asap"/>
                <a:cs typeface="Asap"/>
                <a:sym typeface="Asap"/>
              </a:rPr>
              <a:t>Objectifs et problématique du projet</a:t>
            </a:r>
          </a:p>
        </p:txBody>
      </p:sp>
      <p:sp>
        <p:nvSpPr>
          <p:cNvPr name="TextBox 9" id="9"/>
          <p:cNvSpPr txBox="true"/>
          <p:nvPr/>
        </p:nvSpPr>
        <p:spPr>
          <a:xfrm rot="0">
            <a:off x="1043997" y="3703558"/>
            <a:ext cx="7055282" cy="3227070"/>
          </a:xfrm>
          <a:prstGeom prst="rect">
            <a:avLst/>
          </a:prstGeom>
        </p:spPr>
        <p:txBody>
          <a:bodyPr anchor="t" rtlCol="false" tIns="0" lIns="0" bIns="0" rIns="0">
            <a:spAutoFit/>
          </a:bodyPr>
          <a:lstStyle/>
          <a:p>
            <a:pPr algn="ctr">
              <a:lnSpc>
                <a:spcPts val="4320"/>
              </a:lnSpc>
            </a:pPr>
            <a:r>
              <a:rPr lang="en-US" sz="2400">
                <a:solidFill>
                  <a:srgbClr val="262425"/>
                </a:solidFill>
                <a:latin typeface="Raleway"/>
                <a:ea typeface="Raleway"/>
                <a:cs typeface="Raleway"/>
                <a:sym typeface="Raleway"/>
              </a:rPr>
              <a:t>Le but est de créer des modèles capables de prévoir les défauts sur des pièces fabriquées. Cela aide à optimiser la production et limiter les pertes. Le défi est de travailler avec une base de données aux variables complexes, tout en gardant la précision des prédictions.</a:t>
            </a:r>
          </a:p>
        </p:txBody>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Freeform 4" id="4"/>
          <p:cNvSpPr/>
          <p:nvPr/>
        </p:nvSpPr>
        <p:spPr>
          <a:xfrm flipH="false" flipV="false" rot="0">
            <a:off x="-1486967" y="-1845526"/>
            <a:ext cx="21507450" cy="14042488"/>
          </a:xfrm>
          <a:custGeom>
            <a:avLst/>
            <a:gdLst/>
            <a:ahLst/>
            <a:cxnLst/>
            <a:rect r="r" b="b" t="t" l="l"/>
            <a:pathLst>
              <a:path h="14042488" w="21507450">
                <a:moveTo>
                  <a:pt x="0" y="0"/>
                </a:moveTo>
                <a:lnTo>
                  <a:pt x="21507450" y="0"/>
                </a:lnTo>
                <a:lnTo>
                  <a:pt x="21507450" y="14042489"/>
                </a:lnTo>
                <a:lnTo>
                  <a:pt x="0" y="140424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043997" y="988752"/>
            <a:ext cx="16199282" cy="1822485"/>
          </a:xfrm>
          <a:prstGeom prst="rect">
            <a:avLst/>
          </a:prstGeom>
        </p:spPr>
        <p:txBody>
          <a:bodyPr anchor="t" rtlCol="false" tIns="0" lIns="0" bIns="0" rIns="0">
            <a:spAutoFit/>
          </a:bodyPr>
          <a:lstStyle/>
          <a:p>
            <a:pPr algn="l">
              <a:lnSpc>
                <a:spcPts val="6240"/>
              </a:lnSpc>
            </a:pPr>
            <a:r>
              <a:rPr lang="en-US" sz="5200">
                <a:solidFill>
                  <a:srgbClr val="262425"/>
                </a:solidFill>
                <a:latin typeface="Asap"/>
                <a:ea typeface="Asap"/>
                <a:cs typeface="Asap"/>
                <a:sym typeface="Asap"/>
              </a:rPr>
              <a:t>Description de la base de données utilisée</a:t>
            </a:r>
          </a:p>
        </p:txBody>
      </p:sp>
      <p:sp>
        <p:nvSpPr>
          <p:cNvPr name="TextBox 6" id="6"/>
          <p:cNvSpPr txBox="true"/>
          <p:nvPr/>
        </p:nvSpPr>
        <p:spPr>
          <a:xfrm rot="0">
            <a:off x="1043997" y="3703558"/>
            <a:ext cx="16199282" cy="5584803"/>
          </a:xfrm>
          <a:prstGeom prst="rect">
            <a:avLst/>
          </a:prstGeom>
        </p:spPr>
        <p:txBody>
          <a:bodyPr anchor="t" rtlCol="false" tIns="0" lIns="0" bIns="0" rIns="0">
            <a:spAutoFit/>
          </a:bodyPr>
          <a:lstStyle/>
          <a:p>
            <a:pPr algn="ctr">
              <a:lnSpc>
                <a:spcPts val="4320"/>
              </a:lnSpc>
            </a:pPr>
            <a:r>
              <a:rPr lang="en-US" sz="2400">
                <a:solidFill>
                  <a:srgbClr val="262425"/>
                </a:solidFill>
                <a:latin typeface="Raleway"/>
                <a:ea typeface="Raleway"/>
                <a:cs typeface="Raleway"/>
                <a:sym typeface="Raleway"/>
              </a:rPr>
              <a:t>La base contient des mesures recueillies pendant la production, avec plusieurs variables indépendantes et la variable cible indiquant un défaut. Elle comprend un grand nombre d’observations reflétant divers scénarios en production, indispensable pour entraîner et tester les modèles efficacement.</a:t>
            </a:r>
          </a:p>
        </p:txBody>
      </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Freeform 4" id="4"/>
          <p:cNvSpPr/>
          <p:nvPr/>
        </p:nvSpPr>
        <p:spPr>
          <a:xfrm flipH="false" flipV="false" rot="0">
            <a:off x="-1486967" y="-1845526"/>
            <a:ext cx="21507450" cy="14042488"/>
          </a:xfrm>
          <a:custGeom>
            <a:avLst/>
            <a:gdLst/>
            <a:ahLst/>
            <a:cxnLst/>
            <a:rect r="r" b="b" t="t" l="l"/>
            <a:pathLst>
              <a:path h="14042488" w="21507450">
                <a:moveTo>
                  <a:pt x="0" y="0"/>
                </a:moveTo>
                <a:lnTo>
                  <a:pt x="21507450" y="0"/>
                </a:lnTo>
                <a:lnTo>
                  <a:pt x="21507450" y="14042489"/>
                </a:lnTo>
                <a:lnTo>
                  <a:pt x="0" y="140424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043997" y="988752"/>
            <a:ext cx="16199282" cy="1822485"/>
          </a:xfrm>
          <a:prstGeom prst="rect">
            <a:avLst/>
          </a:prstGeom>
        </p:spPr>
        <p:txBody>
          <a:bodyPr anchor="t" rtlCol="false" tIns="0" lIns="0" bIns="0" rIns="0">
            <a:spAutoFit/>
          </a:bodyPr>
          <a:lstStyle/>
          <a:p>
            <a:pPr algn="l">
              <a:lnSpc>
                <a:spcPts val="6240"/>
              </a:lnSpc>
            </a:pPr>
            <a:r>
              <a:rPr lang="en-US" sz="5200">
                <a:solidFill>
                  <a:srgbClr val="262425"/>
                </a:solidFill>
                <a:latin typeface="Asap"/>
                <a:ea typeface="Asap"/>
                <a:cs typeface="Asap"/>
                <a:sym typeface="Asap"/>
              </a:rPr>
              <a:t>Méthodologie de développement et d'évaluation des modèles</a:t>
            </a:r>
          </a:p>
        </p:txBody>
      </p:sp>
      <p:sp>
        <p:nvSpPr>
          <p:cNvPr name="TextBox 6" id="6"/>
          <p:cNvSpPr txBox="true"/>
          <p:nvPr/>
        </p:nvSpPr>
        <p:spPr>
          <a:xfrm rot="0">
            <a:off x="1043997" y="3703558"/>
            <a:ext cx="16199282" cy="5584803"/>
          </a:xfrm>
          <a:prstGeom prst="rect">
            <a:avLst/>
          </a:prstGeom>
        </p:spPr>
        <p:txBody>
          <a:bodyPr anchor="t" rtlCol="false" tIns="0" lIns="0" bIns="0" rIns="0">
            <a:spAutoFit/>
          </a:bodyPr>
          <a:lstStyle/>
          <a:p>
            <a:pPr algn="ctr">
              <a:lnSpc>
                <a:spcPts val="4320"/>
              </a:lnSpc>
            </a:pPr>
            <a:r>
              <a:rPr lang="en-US" sz="2400">
                <a:solidFill>
                  <a:srgbClr val="262425"/>
                </a:solidFill>
                <a:latin typeface="Raleway"/>
                <a:ea typeface="Raleway"/>
                <a:cs typeface="Raleway"/>
                <a:sym typeface="Raleway"/>
              </a:rPr>
              <a:t>Pour développer les modèles, les données ont été divisées en ensembles d’entraînement et de test afin d’évaluer la performance de manière fiable. Cinq modèles ont été entraînés, utilisant des techniques adaptées aux caractéristiques des données. L’évaluation s’est basée sur des métriques clés pour comparer leur capacité à prédire correctement les défauts, en assurant un bon équilibre entre précision et rappel.</a:t>
            </a:r>
          </a:p>
        </p:txBody>
      </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Freeform 4" id="4"/>
          <p:cNvSpPr/>
          <p:nvPr/>
        </p:nvSpPr>
        <p:spPr>
          <a:xfrm flipH="false" flipV="false" rot="0">
            <a:off x="-1486967" y="-1845526"/>
            <a:ext cx="21507450" cy="14042488"/>
          </a:xfrm>
          <a:custGeom>
            <a:avLst/>
            <a:gdLst/>
            <a:ahLst/>
            <a:cxnLst/>
            <a:rect r="r" b="b" t="t" l="l"/>
            <a:pathLst>
              <a:path h="14042488" w="21507450">
                <a:moveTo>
                  <a:pt x="0" y="0"/>
                </a:moveTo>
                <a:lnTo>
                  <a:pt x="21507450" y="0"/>
                </a:lnTo>
                <a:lnTo>
                  <a:pt x="21507450" y="14042489"/>
                </a:lnTo>
                <a:lnTo>
                  <a:pt x="0" y="140424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0" y="0"/>
            <a:ext cx="9143276" cy="10286638"/>
            <a:chOff x="0" y="0"/>
            <a:chExt cx="12191035" cy="13715517"/>
          </a:xfrm>
        </p:grpSpPr>
        <p:sp>
          <p:nvSpPr>
            <p:cNvPr name="Freeform 6" id="6"/>
            <p:cNvSpPr/>
            <p:nvPr/>
          </p:nvSpPr>
          <p:spPr>
            <a:xfrm flipH="false" flipV="false" rot="0">
              <a:off x="0" y="0"/>
              <a:ext cx="12190984" cy="13715492"/>
            </a:xfrm>
            <a:custGeom>
              <a:avLst/>
              <a:gdLst/>
              <a:ahLst/>
              <a:cxnLst/>
              <a:rect r="r" b="b" t="t" l="l"/>
              <a:pathLst>
                <a:path h="13715492" w="12190984">
                  <a:moveTo>
                    <a:pt x="0" y="0"/>
                  </a:moveTo>
                  <a:lnTo>
                    <a:pt x="12190984" y="0"/>
                  </a:lnTo>
                  <a:lnTo>
                    <a:pt x="12190984" y="13715492"/>
                  </a:lnTo>
                  <a:lnTo>
                    <a:pt x="0" y="13715492"/>
                  </a:lnTo>
                  <a:lnTo>
                    <a:pt x="0" y="0"/>
                  </a:lnTo>
                  <a:close/>
                </a:path>
              </a:pathLst>
            </a:custGeom>
            <a:blipFill>
              <a:blip r:embed="rId4"/>
              <a:stretch>
                <a:fillRect l="-34302" t="0" r="-34302" b="0"/>
              </a:stretch>
            </a:blipFill>
          </p:spPr>
        </p:sp>
      </p:grpSp>
      <p:sp>
        <p:nvSpPr>
          <p:cNvPr name="Freeform 7" id="7"/>
          <p:cNvSpPr/>
          <p:nvPr/>
        </p:nvSpPr>
        <p:spPr>
          <a:xfrm flipH="false" flipV="false" rot="0">
            <a:off x="11791001" y="6164907"/>
            <a:ext cx="3093393" cy="3093393"/>
          </a:xfrm>
          <a:custGeom>
            <a:avLst/>
            <a:gdLst/>
            <a:ahLst/>
            <a:cxnLst/>
            <a:rect r="r" b="b" t="t" l="l"/>
            <a:pathLst>
              <a:path h="3093393" w="3093393">
                <a:moveTo>
                  <a:pt x="0" y="0"/>
                </a:moveTo>
                <a:lnTo>
                  <a:pt x="3093393" y="0"/>
                </a:lnTo>
                <a:lnTo>
                  <a:pt x="3093393" y="3093393"/>
                </a:lnTo>
                <a:lnTo>
                  <a:pt x="0" y="309339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0187997" y="798252"/>
            <a:ext cx="4388396" cy="2012985"/>
          </a:xfrm>
          <a:prstGeom prst="rect">
            <a:avLst/>
          </a:prstGeom>
        </p:spPr>
        <p:txBody>
          <a:bodyPr anchor="t" rtlCol="false" tIns="0" lIns="0" bIns="0" rIns="0">
            <a:spAutoFit/>
          </a:bodyPr>
          <a:lstStyle/>
          <a:p>
            <a:pPr algn="l">
              <a:lnSpc>
                <a:spcPts val="11999"/>
              </a:lnSpc>
            </a:pPr>
            <a:r>
              <a:rPr lang="en-US" sz="9999" b="true">
                <a:solidFill>
                  <a:srgbClr val="262425"/>
                </a:solidFill>
                <a:latin typeface="Calibri (MS) Bold"/>
                <a:ea typeface="Calibri (MS) Bold"/>
                <a:cs typeface="Calibri (MS) Bold"/>
                <a:sym typeface="Calibri (MS) Bold"/>
              </a:rPr>
              <a:t>02</a:t>
            </a:r>
          </a:p>
        </p:txBody>
      </p:sp>
      <p:sp>
        <p:nvSpPr>
          <p:cNvPr name="TextBox 9" id="9"/>
          <p:cNvSpPr txBox="true"/>
          <p:nvPr/>
        </p:nvSpPr>
        <p:spPr>
          <a:xfrm rot="0">
            <a:off x="10187997" y="2970076"/>
            <a:ext cx="7055282" cy="2808722"/>
          </a:xfrm>
          <a:prstGeom prst="rect">
            <a:avLst/>
          </a:prstGeom>
        </p:spPr>
        <p:txBody>
          <a:bodyPr anchor="t" rtlCol="false" tIns="0" lIns="0" bIns="0" rIns="0">
            <a:spAutoFit/>
          </a:bodyPr>
          <a:lstStyle/>
          <a:p>
            <a:pPr algn="l">
              <a:lnSpc>
                <a:spcPts val="7344"/>
              </a:lnSpc>
            </a:pPr>
            <a:r>
              <a:rPr lang="en-US" sz="6800">
                <a:solidFill>
                  <a:srgbClr val="262425"/>
                </a:solidFill>
                <a:latin typeface="Asap"/>
                <a:ea typeface="Asap"/>
                <a:cs typeface="Asap"/>
                <a:sym typeface="Asap"/>
              </a:rPr>
              <a:t>Analyse des résultats et recommandations</a:t>
            </a:r>
          </a:p>
        </p:txBody>
      </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Freeform 4" id="4"/>
          <p:cNvSpPr/>
          <p:nvPr/>
        </p:nvSpPr>
        <p:spPr>
          <a:xfrm flipH="false" flipV="false" rot="0">
            <a:off x="-1486967" y="-1845526"/>
            <a:ext cx="21507450" cy="14042488"/>
          </a:xfrm>
          <a:custGeom>
            <a:avLst/>
            <a:gdLst/>
            <a:ahLst/>
            <a:cxnLst/>
            <a:rect r="r" b="b" t="t" l="l"/>
            <a:pathLst>
              <a:path h="14042488" w="21507450">
                <a:moveTo>
                  <a:pt x="0" y="0"/>
                </a:moveTo>
                <a:lnTo>
                  <a:pt x="21507450" y="0"/>
                </a:lnTo>
                <a:lnTo>
                  <a:pt x="21507450" y="14042489"/>
                </a:lnTo>
                <a:lnTo>
                  <a:pt x="0" y="140424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043997" y="988752"/>
            <a:ext cx="16199282" cy="1822485"/>
          </a:xfrm>
          <a:prstGeom prst="rect">
            <a:avLst/>
          </a:prstGeom>
        </p:spPr>
        <p:txBody>
          <a:bodyPr anchor="t" rtlCol="false" tIns="0" lIns="0" bIns="0" rIns="0">
            <a:spAutoFit/>
          </a:bodyPr>
          <a:lstStyle/>
          <a:p>
            <a:pPr algn="l">
              <a:lnSpc>
                <a:spcPts val="6240"/>
              </a:lnSpc>
            </a:pPr>
            <a:r>
              <a:rPr lang="en-US" sz="5200">
                <a:solidFill>
                  <a:srgbClr val="262425"/>
                </a:solidFill>
                <a:latin typeface="Asap"/>
                <a:ea typeface="Asap"/>
                <a:cs typeface="Asap"/>
                <a:sym typeface="Asap"/>
              </a:rPr>
              <a:t>Performances comparatives des cinq modèles testés</a:t>
            </a:r>
          </a:p>
        </p:txBody>
      </p:sp>
      <p:sp>
        <p:nvSpPr>
          <p:cNvPr name="TextBox 6" id="6"/>
          <p:cNvSpPr txBox="true"/>
          <p:nvPr/>
        </p:nvSpPr>
        <p:spPr>
          <a:xfrm rot="0">
            <a:off x="1043997" y="3703558"/>
            <a:ext cx="16199282" cy="5584803"/>
          </a:xfrm>
          <a:prstGeom prst="rect">
            <a:avLst/>
          </a:prstGeom>
        </p:spPr>
        <p:txBody>
          <a:bodyPr anchor="t" rtlCol="false" tIns="0" lIns="0" bIns="0" rIns="0">
            <a:spAutoFit/>
          </a:bodyPr>
          <a:lstStyle/>
          <a:p>
            <a:pPr algn="ctr">
              <a:lnSpc>
                <a:spcPts val="4320"/>
              </a:lnSpc>
            </a:pPr>
            <a:r>
              <a:rPr lang="en-US" sz="2400">
                <a:solidFill>
                  <a:srgbClr val="262425"/>
                </a:solidFill>
                <a:latin typeface="Raleway"/>
                <a:ea typeface="Raleway"/>
                <a:cs typeface="Raleway"/>
                <a:sym typeface="Raleway"/>
              </a:rPr>
              <a:t>Les cinq modèles ont montré des résultats variés en termes de précision et de capacité à détecter les défauts. Certains sont meilleurs pour minimiser les faux positifs, tandis que d’autres repèrent davantage de défauts réels. Ce compromis est important à considérer selon les priorités de l’usine, qu’il s’agisse de réduire les coûts ou d’améliorer la qualité.</a:t>
            </a:r>
          </a:p>
        </p:txBody>
      </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8FAFB"/>
        </a:solidFill>
      </p:bgPr>
    </p:bg>
    <p:spTree>
      <p:nvGrpSpPr>
        <p:cNvPr id="1" name=""/>
        <p:cNvGrpSpPr/>
        <p:nvPr/>
      </p:nvGrpSpPr>
      <p:grpSpPr>
        <a:xfrm>
          <a:off x="0" y="0"/>
          <a:ext cx="0" cy="0"/>
          <a:chOff x="0" y="0"/>
          <a:chExt cx="0" cy="0"/>
        </a:xfrm>
      </p:grpSpPr>
      <p:sp>
        <p:nvSpPr>
          <p:cNvPr name="AutoShape 2" id="2"/>
          <p:cNvSpPr/>
          <p:nvPr/>
        </p:nvSpPr>
        <p:spPr>
          <a:xfrm rot="10796280">
            <a:off x="-52730" y="541353"/>
            <a:ext cx="18393461" cy="0"/>
          </a:xfrm>
          <a:prstGeom prst="line">
            <a:avLst/>
          </a:prstGeom>
          <a:ln cap="rnd" w="9525">
            <a:solidFill>
              <a:srgbClr val="262425"/>
            </a:solidFill>
            <a:prstDash val="solid"/>
            <a:headEnd type="none" len="sm" w="sm"/>
            <a:tailEnd type="none" len="sm" w="sm"/>
          </a:ln>
        </p:spPr>
      </p:sp>
      <p:sp>
        <p:nvSpPr>
          <p:cNvPr name="AutoShape 3" id="3"/>
          <p:cNvSpPr/>
          <p:nvPr/>
        </p:nvSpPr>
        <p:spPr>
          <a:xfrm rot="10796280">
            <a:off x="-52006" y="9736474"/>
            <a:ext cx="18393461" cy="0"/>
          </a:xfrm>
          <a:prstGeom prst="line">
            <a:avLst/>
          </a:prstGeom>
          <a:ln cap="rnd" w="9525">
            <a:solidFill>
              <a:srgbClr val="262425"/>
            </a:solidFill>
            <a:prstDash val="solid"/>
            <a:headEnd type="none" len="sm" w="sm"/>
            <a:tailEnd type="none" len="sm" w="sm"/>
          </a:ln>
        </p:spPr>
      </p:sp>
      <p:sp>
        <p:nvSpPr>
          <p:cNvPr name="Freeform 4" id="4"/>
          <p:cNvSpPr/>
          <p:nvPr/>
        </p:nvSpPr>
        <p:spPr>
          <a:xfrm flipH="false" flipV="false" rot="0">
            <a:off x="-1486967" y="-1845526"/>
            <a:ext cx="21507450" cy="14042488"/>
          </a:xfrm>
          <a:custGeom>
            <a:avLst/>
            <a:gdLst/>
            <a:ahLst/>
            <a:cxnLst/>
            <a:rect r="r" b="b" t="t" l="l"/>
            <a:pathLst>
              <a:path h="14042488" w="21507450">
                <a:moveTo>
                  <a:pt x="0" y="0"/>
                </a:moveTo>
                <a:lnTo>
                  <a:pt x="21507450" y="0"/>
                </a:lnTo>
                <a:lnTo>
                  <a:pt x="21507450" y="14042489"/>
                </a:lnTo>
                <a:lnTo>
                  <a:pt x="0" y="140424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043997" y="988752"/>
            <a:ext cx="16199282" cy="1822485"/>
          </a:xfrm>
          <a:prstGeom prst="rect">
            <a:avLst/>
          </a:prstGeom>
        </p:spPr>
        <p:txBody>
          <a:bodyPr anchor="t" rtlCol="false" tIns="0" lIns="0" bIns="0" rIns="0">
            <a:spAutoFit/>
          </a:bodyPr>
          <a:lstStyle/>
          <a:p>
            <a:pPr algn="l">
              <a:lnSpc>
                <a:spcPts val="6240"/>
              </a:lnSpc>
            </a:pPr>
            <a:r>
              <a:rPr lang="en-US" sz="5200">
                <a:solidFill>
                  <a:srgbClr val="262425"/>
                </a:solidFill>
                <a:latin typeface="Asap"/>
                <a:ea typeface="Asap"/>
                <a:cs typeface="Asap"/>
                <a:sym typeface="Asap"/>
              </a:rPr>
              <a:t>Importance des variables clés prédictives</a:t>
            </a:r>
          </a:p>
        </p:txBody>
      </p:sp>
      <p:sp>
        <p:nvSpPr>
          <p:cNvPr name="TextBox 6" id="6"/>
          <p:cNvSpPr txBox="true"/>
          <p:nvPr/>
        </p:nvSpPr>
        <p:spPr>
          <a:xfrm rot="0">
            <a:off x="1043997" y="3703558"/>
            <a:ext cx="16199282" cy="5584803"/>
          </a:xfrm>
          <a:prstGeom prst="rect">
            <a:avLst/>
          </a:prstGeom>
        </p:spPr>
        <p:txBody>
          <a:bodyPr anchor="t" rtlCol="false" tIns="0" lIns="0" bIns="0" rIns="0">
            <a:spAutoFit/>
          </a:bodyPr>
          <a:lstStyle/>
          <a:p>
            <a:pPr algn="ctr">
              <a:lnSpc>
                <a:spcPts val="4320"/>
              </a:lnSpc>
            </a:pPr>
            <a:r>
              <a:rPr lang="en-US" sz="2400">
                <a:solidFill>
                  <a:srgbClr val="262425"/>
                </a:solidFill>
                <a:latin typeface="Raleway"/>
                <a:ea typeface="Raleway"/>
                <a:cs typeface="Raleway"/>
                <a:sym typeface="Raleway"/>
              </a:rPr>
              <a:t>Certaines variables de la base de données se sont révélées essentielles pour prédire les défauts, comme des paramètres liés à la température et la pression. Identifier ces variables aide non seulement à améliorer les modèles mais aussi à mieux comprendre le processus de fabrication pour agir directement sur les facteurs influents.</a:t>
            </a: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DAHA7pb9_nY</dc:identifier>
  <dcterms:modified xsi:type="dcterms:W3CDTF">2011-08-01T06:04:30Z</dcterms:modified>
  <cp:revision>1</cp:revision>
  <dc:title>Rapport Défauts.pptx</dc:title>
</cp:coreProperties>
</file>

<file path=docProps/thumbnail.jpeg>
</file>